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0" r:id="rId2"/>
    <p:sldId id="302" r:id="rId3"/>
    <p:sldId id="311" r:id="rId4"/>
    <p:sldId id="316" r:id="rId5"/>
    <p:sldId id="315" r:id="rId6"/>
    <p:sldId id="319" r:id="rId7"/>
    <p:sldId id="320" r:id="rId8"/>
    <p:sldId id="321" r:id="rId9"/>
    <p:sldId id="322" r:id="rId10"/>
    <p:sldId id="323" r:id="rId11"/>
    <p:sldId id="324" r:id="rId12"/>
    <p:sldId id="327" r:id="rId13"/>
    <p:sldId id="329" r:id="rId14"/>
    <p:sldId id="328" r:id="rId15"/>
    <p:sldId id="325" r:id="rId16"/>
    <p:sldId id="330" r:id="rId17"/>
    <p:sldId id="331" r:id="rId18"/>
    <p:sldId id="303" r:id="rId19"/>
    <p:sldId id="264" r:id="rId20"/>
  </p:sldIdLst>
  <p:sldSz cx="10688638" cy="7562850"/>
  <p:notesSz cx="6669088" cy="9872663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F81BD"/>
    <a:srgbClr val="708E31"/>
    <a:srgbClr val="83983D"/>
    <a:srgbClr val="789835"/>
    <a:srgbClr val="8DA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056" y="-18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TIVEMAN\Uporabniki\Igor%20Milek\Igor\NCP\faza%201%20prvo%20odpiranje%202014\Uspesnost%20faza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Število uspešnih prijav na milijon prebivalcev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73760"/>
        <c:axId val="73975680"/>
      </c:barChart>
      <c:catAx>
        <c:axId val="73973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73975680"/>
        <c:crosses val="autoZero"/>
        <c:auto val="1"/>
        <c:lblAlgn val="ctr"/>
        <c:lblOffset val="100"/>
        <c:noMultiLvlLbl val="0"/>
      </c:catAx>
      <c:valAx>
        <c:axId val="73975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397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27A32-BD77-4F38-9E27-20B7C5AEF4BA}" type="datetimeFigureOut">
              <a:rPr lang="sl-SI" smtClean="0"/>
              <a:t>19.11.2014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24A10-2B56-47E0-80C0-7BB8DD9D75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396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2BF39-12EA-49A4-9F63-31665188AD56}" type="datetimeFigureOut">
              <a:rPr lang="sl-SI" smtClean="0"/>
              <a:t>19.11.2014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39775"/>
            <a:ext cx="523398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58276-BE08-4DFE-A929-F7DE80A8E1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23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8276-BE08-4DFE-A929-F7DE80A8E111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99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88638" cy="7562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baseline="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292600"/>
            <a:ext cx="10688638" cy="800100"/>
          </a:xfrm>
          <a:solidFill>
            <a:schemeClr val="bg1">
              <a:alpha val="81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sl-SI" dirty="0" smtClean="0"/>
              <a:t>NASLOV PREZENTACIJE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8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 graf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3088230"/>
            <a:ext cx="4597400" cy="36935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 smtClean="0"/>
              <a:t>Slika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0" y="3088230"/>
            <a:ext cx="5168900" cy="369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err="1" smtClean="0"/>
              <a:t>Besedilo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790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81000" y="24024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2821530"/>
            <a:ext cx="4597400" cy="36935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 smtClean="0"/>
              <a:t>Slika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0" y="2821530"/>
            <a:ext cx="5168900" cy="369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err="1" smtClean="0"/>
              <a:t>Besedilo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0075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1000" y="18309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7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in podnaslov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790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24024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8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in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0075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18309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4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20413" y="1218460"/>
            <a:ext cx="10751732" cy="63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35" y="357134"/>
            <a:ext cx="2117315" cy="15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1" y="7091923"/>
            <a:ext cx="801648" cy="5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818303" y="3543199"/>
            <a:ext cx="5302827" cy="2064629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spcBef>
                <a:spcPts val="0"/>
              </a:spcBef>
              <a:buNone/>
              <a:defRPr sz="23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718" indent="-260718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4008" y="2151990"/>
            <a:ext cx="10100623" cy="2302856"/>
          </a:xfrm>
          <a:prstGeom prst="rect">
            <a:avLst/>
          </a:prstGeom>
        </p:spPr>
        <p:txBody>
          <a:bodyPr/>
          <a:lstStyle>
            <a:lvl1pPr algn="ctr">
              <a:defRPr sz="62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818304" y="5846054"/>
            <a:ext cx="5209754" cy="794088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spcBef>
                <a:spcPts val="342"/>
              </a:spcBef>
              <a:spcAft>
                <a:spcPts val="342"/>
              </a:spcAft>
              <a:buNone/>
              <a:defRPr sz="18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718" indent="-260718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64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dnja stran_k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l-SI" dirty="0" smtClean="0"/>
              <a:t>HVALA ZA VAŠO POZORNOST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90306"/>
            <a:ext cx="10688638" cy="14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_sektor_turi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870200"/>
            <a:ext cx="10688638" cy="127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l-SI" dirty="0" smtClean="0"/>
              <a:t>HVALA ZA VAŠO POZORNOST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77832"/>
            <a:ext cx="10688638" cy="16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_stran_neposredne investi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870200"/>
            <a:ext cx="10688638" cy="127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l-SI" dirty="0" smtClean="0"/>
              <a:t>HVALA ZA VAŠO POZORNOST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52431"/>
            <a:ext cx="10688638" cy="16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_stran_tehnološki_razvo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870200"/>
            <a:ext cx="10688638" cy="127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l-SI" dirty="0" smtClean="0"/>
              <a:t>HVALA ZA VAŠO POZORNOST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46081"/>
            <a:ext cx="10688638" cy="16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086100"/>
            <a:ext cx="9944100" cy="370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err="1" smtClean="0"/>
              <a:t>Besedilo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790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81000" y="24024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14600"/>
            <a:ext cx="9944100" cy="370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err="1" smtClean="0"/>
              <a:t>Besedilo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0075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1000" y="1830931"/>
            <a:ext cx="99441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/>
                <a:cs typeface="Myriad Pro Cond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 + buleti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92400"/>
            <a:ext cx="9944100" cy="40633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79062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374990"/>
            <a:ext cx="1815420" cy="9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4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icna stran+bu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7009642"/>
            <a:ext cx="2647448" cy="402652"/>
          </a:xfrm>
        </p:spPr>
        <p:txBody>
          <a:bodyPr/>
          <a:lstStyle/>
          <a:p>
            <a:fld id="{BA089B7A-57E3-0D4D-B99E-388CA80C483E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664910" cy="402652"/>
          </a:xfrm>
        </p:spPr>
        <p:txBody>
          <a:bodyPr/>
          <a:lstStyle/>
          <a:p>
            <a:fld id="{BF7FF9F5-B915-B041-BF56-50F7A7D47C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287065"/>
            <a:ext cx="9944100" cy="40633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173727"/>
            <a:ext cx="9944100" cy="810669"/>
          </a:xfrm>
        </p:spPr>
        <p:txBody>
          <a:bodyPr>
            <a:normAutofit/>
          </a:bodyPr>
          <a:lstStyle>
            <a:lvl1pPr algn="l">
              <a:defRPr sz="5000">
                <a:solidFill>
                  <a:srgbClr val="262626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870200"/>
            <a:ext cx="10688638" cy="127000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sl-SI" dirty="0" smtClean="0"/>
              <a:t>NASLOV PREZENTACIJE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9B7A-57E3-0D4D-B99E-388CA80C483E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F9F5-B915-B041-BF56-50F7A7D47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66" r:id="rId3"/>
    <p:sldLayoutId id="2147483667" r:id="rId4"/>
    <p:sldLayoutId id="2147483668" r:id="rId5"/>
    <p:sldLayoutId id="2147483649" r:id="rId6"/>
    <p:sldLayoutId id="2147483662" r:id="rId7"/>
    <p:sldLayoutId id="2147483650" r:id="rId8"/>
    <p:sldLayoutId id="2147483663" r:id="rId9"/>
    <p:sldLayoutId id="2147483651" r:id="rId10"/>
    <p:sldLayoutId id="2147483664" r:id="rId11"/>
    <p:sldLayoutId id="2147483654" r:id="rId12"/>
    <p:sldLayoutId id="2147483665" r:id="rId13"/>
    <p:sldLayoutId id="2147483669" r:id="rId14"/>
  </p:sldLayoutIdLst>
  <p:txStyles>
    <p:titleStyle>
      <a:lvl1pPr algn="ctr" defTabSz="521437" rtl="0" eaLnBrk="1" latinLnBrk="0" hangingPunct="1">
        <a:spcBef>
          <a:spcPct val="0"/>
        </a:spcBef>
        <a:buNone/>
        <a:defRPr sz="5000" b="1" i="0" kern="1200">
          <a:solidFill>
            <a:schemeClr val="tx1">
              <a:lumMod val="85000"/>
              <a:lumOff val="15000"/>
            </a:schemeClr>
          </a:solidFill>
          <a:latin typeface="Myriad Pro Cond"/>
          <a:ea typeface="+mj-ea"/>
          <a:cs typeface="Myriad Pro Cond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b="1" i="0" kern="1200">
          <a:solidFill>
            <a:schemeClr val="tx1">
              <a:lumMod val="85000"/>
              <a:lumOff val="15000"/>
            </a:schemeClr>
          </a:solidFill>
          <a:latin typeface="Myriad Pro Cond"/>
          <a:ea typeface="+mn-ea"/>
          <a:cs typeface="Myriad Pro Cond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Myriad Pro Cond"/>
          <a:ea typeface="+mn-ea"/>
          <a:cs typeface="Myriad Pro Cond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b="0" i="0" kern="1200">
          <a:solidFill>
            <a:schemeClr val="tx1"/>
          </a:solidFill>
          <a:latin typeface="Myriad Pro Cond"/>
          <a:ea typeface="+mn-ea"/>
          <a:cs typeface="Myriad Pro Cond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b="0" i="0" kern="1200">
          <a:solidFill>
            <a:schemeClr val="tx1"/>
          </a:solidFill>
          <a:latin typeface="Myriad Pro Cond"/>
          <a:ea typeface="+mn-ea"/>
          <a:cs typeface="Myriad Pro Cond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b="0" i="0" kern="1200">
          <a:solidFill>
            <a:schemeClr val="tx1"/>
          </a:solidFill>
          <a:latin typeface="Myriad Pro Cond"/>
          <a:ea typeface="+mn-ea"/>
          <a:cs typeface="Myriad Pro Cond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gor.milek@spiritslovenia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6"/>
          <p:cNvSpPr>
            <a:spLocks noGrp="1"/>
          </p:cNvSpPr>
          <p:nvPr>
            <p:ph idx="10"/>
          </p:nvPr>
        </p:nvSpPr>
        <p:spPr bwMode="auto">
          <a:xfrm>
            <a:off x="4457700" y="4455428"/>
            <a:ext cx="5160899" cy="1141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l-SI" altLang="sl-SI" sz="3200" dirty="0" smtClean="0">
                <a:solidFill>
                  <a:srgbClr val="FFD624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Slovenska podjetja v Instrumentu za MSP</a:t>
            </a:r>
            <a:endParaRPr lang="en-GB" altLang="sl-SI" sz="3200" dirty="0" smtClean="0">
              <a:solidFill>
                <a:srgbClr val="FFD624"/>
              </a:solidFill>
              <a:latin typeface="Verdana" pitchFamily="32" charset="0"/>
              <a:ea typeface="Verdana" pitchFamily="32" charset="0"/>
              <a:cs typeface="Verdana" pitchFamily="32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sl-SI" dirty="0" smtClean="0">
              <a:solidFill>
                <a:srgbClr val="FFD624"/>
              </a:solidFill>
              <a:latin typeface="Verdana" pitchFamily="32" charset="0"/>
              <a:ea typeface="Verdana" pitchFamily="32" charset="0"/>
              <a:cs typeface="Verdana" pitchFamily="32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sl-SI" dirty="0" smtClean="0">
              <a:solidFill>
                <a:srgbClr val="FFD624"/>
              </a:solidFill>
              <a:latin typeface="Verdana" pitchFamily="32" charset="0"/>
              <a:ea typeface="Verdana" pitchFamily="32" charset="0"/>
              <a:cs typeface="Verdana" pitchFamily="32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sl-SI" dirty="0" smtClean="0">
              <a:latin typeface="Verdana" pitchFamily="32" charset="0"/>
              <a:ea typeface="Verdana" pitchFamily="32" charset="0"/>
              <a:cs typeface="Verdana" pitchFamily="32" charset="0"/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293196" y="2151561"/>
            <a:ext cx="10102247" cy="23038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dirty="0" smtClean="0">
                <a:latin typeface="Verdana" pitchFamily="32" charset="0"/>
                <a:ea typeface="Verdana" pitchFamily="32" charset="0"/>
                <a:cs typeface="Verdana" pitchFamily="32" charset="0"/>
              </a:rPr>
              <a:t>OBZORJE</a:t>
            </a:r>
            <a:r>
              <a:rPr lang="en-GB" altLang="sl-SI" dirty="0" smtClean="0">
                <a:latin typeface="Verdana" pitchFamily="32" charset="0"/>
                <a:ea typeface="Verdana" pitchFamily="32" charset="0"/>
                <a:cs typeface="Verdana" pitchFamily="32" charset="0"/>
              </a:rPr>
              <a:t> 2020</a:t>
            </a:r>
            <a:r>
              <a:rPr lang="sl-SI" altLang="sl-SI" dirty="0" smtClean="0">
                <a:latin typeface="Verdana" pitchFamily="32" charset="0"/>
                <a:ea typeface="Verdana" pitchFamily="32" charset="0"/>
                <a:cs typeface="Verdana" pitchFamily="32" charset="0"/>
              </a:rPr>
              <a:t/>
            </a:r>
            <a:br>
              <a:rPr lang="sl-SI" altLang="sl-SI" dirty="0" smtClean="0">
                <a:latin typeface="Verdana" pitchFamily="32" charset="0"/>
                <a:ea typeface="Verdana" pitchFamily="32" charset="0"/>
                <a:cs typeface="Verdana" pitchFamily="32" charset="0"/>
              </a:rPr>
            </a:br>
            <a:r>
              <a:rPr lang="sl-SI" altLang="sl-SI" sz="2300" dirty="0" smtClean="0">
                <a:solidFill>
                  <a:schemeClr val="bg1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Okvirni program EU za raziskave in inovacije 2014-2020</a:t>
            </a:r>
            <a:endParaRPr lang="en-GB" altLang="sl-SI" sz="2300" dirty="0" smtClean="0">
              <a:solidFill>
                <a:schemeClr val="bg1"/>
              </a:solidFill>
              <a:latin typeface="Verdana" pitchFamily="32" charset="0"/>
              <a:ea typeface="Verdana" pitchFamily="32" charset="0"/>
              <a:cs typeface="Verdana" pitchFamily="32" charset="0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1"/>
          </p:nvPr>
        </p:nvSpPr>
        <p:spPr bwMode="auto">
          <a:xfrm>
            <a:off x="4763385" y="5596498"/>
            <a:ext cx="5783746" cy="79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2000" b="1" dirty="0">
                <a:latin typeface="Verdana" pitchFamily="32" charset="0"/>
                <a:ea typeface="Verdana" pitchFamily="32" charset="0"/>
                <a:cs typeface="Verdana" pitchFamily="32" charset="0"/>
              </a:rPr>
              <a:t>d</a:t>
            </a:r>
            <a:r>
              <a:rPr lang="sl-SI" altLang="sl-SI" sz="2000" b="1" dirty="0" smtClean="0">
                <a:latin typeface="Verdana" pitchFamily="32" charset="0"/>
                <a:ea typeface="Verdana" pitchFamily="32" charset="0"/>
                <a:cs typeface="Verdana" pitchFamily="32" charset="0"/>
              </a:rPr>
              <a:t>r. Igor MILEK</a:t>
            </a:r>
            <a:endParaRPr lang="en-GB" altLang="sl-SI" sz="2000" b="1" dirty="0">
              <a:latin typeface="Verdana" pitchFamily="32" charset="0"/>
              <a:ea typeface="Verdana" pitchFamily="32" charset="0"/>
              <a:cs typeface="Verdana" pitchFamily="32" charset="0"/>
            </a:endParaRPr>
          </a:p>
          <a:p>
            <a:r>
              <a:rPr lang="sl-SI" altLang="sl-SI" sz="2000" b="1" dirty="0" smtClean="0">
                <a:latin typeface="Verdana" pitchFamily="32" charset="0"/>
                <a:ea typeface="Verdana" pitchFamily="32" charset="0"/>
                <a:cs typeface="Verdana" pitchFamily="32" charset="0"/>
              </a:rPr>
              <a:t>NKO, SPIRIT Slovenija, javna agencija</a:t>
            </a:r>
            <a:endParaRPr lang="en-GB" altLang="sl-SI" sz="2000" b="1" dirty="0">
              <a:latin typeface="Verdana" pitchFamily="32" charset="0"/>
              <a:ea typeface="Verdana" pitchFamily="32" charset="0"/>
              <a:cs typeface="Verdana" pitchFamily="32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2" y="217330"/>
            <a:ext cx="1815420" cy="90771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730815" y="7109559"/>
            <a:ext cx="335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Ljubljana, 19.11.2014</a:t>
            </a:r>
            <a:endParaRPr lang="sl-SI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380593" y="365117"/>
            <a:ext cx="7944507" cy="122720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Faza 1: Drugo odpiranje (24. september 2014)</a:t>
            </a:r>
            <a:endParaRPr lang="sl-SI" sz="2800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81000" y="2692401"/>
            <a:ext cx="9944100" cy="3739952"/>
          </a:xfrm>
        </p:spPr>
        <p:txBody>
          <a:bodyPr vert="vert270"/>
          <a:lstStyle/>
          <a:p>
            <a:pPr marL="0" indent="0">
              <a:buNone/>
            </a:pPr>
            <a:r>
              <a:rPr lang="sl-SI" sz="2000" dirty="0" smtClean="0"/>
              <a:t>Vir: EASME</a:t>
            </a:r>
            <a:endParaRPr lang="sl-SI" sz="2000" dirty="0"/>
          </a:p>
        </p:txBody>
      </p:sp>
      <p:pic>
        <p:nvPicPr>
          <p:cNvPr id="6" name="Slika 5" descr="http://ec.europa.eu/easme/images/sme/SME-instrument-phase-1-201409-topi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1" y="1307757"/>
            <a:ext cx="8976797" cy="51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380593" y="365117"/>
            <a:ext cx="7944507" cy="122720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Faza 1: Drugo odpiranje (24. september 2014)</a:t>
            </a:r>
            <a:endParaRPr lang="sl-SI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71600"/>
            <a:ext cx="9318625" cy="50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2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1227200"/>
          </a:xfrm>
        </p:spPr>
        <p:txBody>
          <a:bodyPr>
            <a:normAutofit/>
          </a:bodyPr>
          <a:lstStyle/>
          <a:p>
            <a:r>
              <a:rPr lang="sl-SI" sz="3600" dirty="0" smtClean="0"/>
              <a:t>Faza </a:t>
            </a:r>
            <a:r>
              <a:rPr lang="sl-SI" sz="3600" dirty="0" smtClean="0"/>
              <a:t>2: Prvo </a:t>
            </a:r>
            <a:r>
              <a:rPr lang="sl-SI" sz="3600" dirty="0" smtClean="0"/>
              <a:t>odpiranje</a:t>
            </a:r>
            <a:br>
              <a:rPr lang="sl-SI" sz="3600" dirty="0" smtClean="0"/>
            </a:br>
            <a:r>
              <a:rPr lang="sl-SI" sz="3600" dirty="0" smtClean="0"/>
              <a:t>(</a:t>
            </a:r>
            <a:r>
              <a:rPr lang="sl-SI" sz="3600" dirty="0" smtClean="0"/>
              <a:t>10</a:t>
            </a:r>
            <a:r>
              <a:rPr lang="sl-SI" sz="3600" dirty="0" smtClean="0"/>
              <a:t>. oktober </a:t>
            </a:r>
            <a:r>
              <a:rPr lang="sl-SI" sz="3600" dirty="0" smtClean="0"/>
              <a:t>2014)</a:t>
            </a:r>
            <a:endParaRPr lang="sl-SI" sz="3600" dirty="0"/>
          </a:p>
        </p:txBody>
      </p:sp>
      <p:graphicFrame>
        <p:nvGraphicFramePr>
          <p:cNvPr id="3" name="Ograd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69427"/>
              </p:ext>
            </p:extLst>
          </p:nvPr>
        </p:nvGraphicFramePr>
        <p:xfrm>
          <a:off x="661453" y="1610006"/>
          <a:ext cx="9381180" cy="476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103"/>
                <a:gridCol w="1584044"/>
                <a:gridCol w="2333297"/>
                <a:gridCol w="1765736"/>
              </a:tblGrid>
              <a:tr h="1041013">
                <a:tc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Področje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Število </a:t>
                      </a:r>
                      <a:r>
                        <a:rPr lang="sl-SI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prejetih prijav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Maksimalno število projektov glede na razpoložljiva sredstva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Največja</a:t>
                      </a:r>
                      <a:r>
                        <a:rPr lang="sl-SI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teoretična stopnja uspešnosti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28,6%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Biomarkers / Diagnostic devices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critical infrastructures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Eco-innovation / Raw material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carbon energy systems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Nanotech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disruptive innovation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</a:t>
                      </a: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 growth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SKUPAJ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9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380593" y="365117"/>
            <a:ext cx="7944507" cy="122720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Faza </a:t>
            </a:r>
            <a:r>
              <a:rPr lang="sl-SI" sz="2800" dirty="0" smtClean="0"/>
              <a:t>2: Prvo </a:t>
            </a:r>
            <a:r>
              <a:rPr lang="sl-SI" sz="2800" dirty="0" smtClean="0"/>
              <a:t>odpiranje </a:t>
            </a:r>
            <a:r>
              <a:rPr lang="sl-SI" sz="2800" dirty="0" smtClean="0"/>
              <a:t>(10. oktober </a:t>
            </a:r>
            <a:r>
              <a:rPr lang="sl-SI" sz="2800" dirty="0" smtClean="0"/>
              <a:t>2014)</a:t>
            </a:r>
            <a:endParaRPr lang="sl-SI" sz="2800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81000" y="2692401"/>
            <a:ext cx="9944100" cy="3739952"/>
          </a:xfrm>
        </p:spPr>
        <p:txBody>
          <a:bodyPr vert="vert270"/>
          <a:lstStyle/>
          <a:p>
            <a:pPr marL="0" indent="0">
              <a:buNone/>
            </a:pPr>
            <a:r>
              <a:rPr lang="sl-SI" sz="2000" dirty="0" smtClean="0"/>
              <a:t>Vir: EASME</a:t>
            </a:r>
            <a:endParaRPr lang="sl-SI" sz="2000" dirty="0"/>
          </a:p>
        </p:txBody>
      </p:sp>
      <p:pic>
        <p:nvPicPr>
          <p:cNvPr id="8" name="Slika 7" descr="https://ec.europa.eu/easme/sites/easme-site/files/per%20country_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0" y="1324303"/>
            <a:ext cx="9018430" cy="508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4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380593" y="365117"/>
            <a:ext cx="7944507" cy="122720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Faza </a:t>
            </a:r>
            <a:r>
              <a:rPr lang="sl-SI" sz="2800" dirty="0" smtClean="0"/>
              <a:t>2: Prvo </a:t>
            </a:r>
            <a:r>
              <a:rPr lang="sl-SI" sz="2800" dirty="0" smtClean="0"/>
              <a:t>odpiranje </a:t>
            </a:r>
            <a:r>
              <a:rPr lang="sl-SI" sz="2800" dirty="0" smtClean="0"/>
              <a:t>(10. oktober </a:t>
            </a:r>
            <a:r>
              <a:rPr lang="sl-SI" sz="2800" dirty="0" smtClean="0"/>
              <a:t>2014)</a:t>
            </a:r>
            <a:endParaRPr lang="sl-SI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340069"/>
            <a:ext cx="9280525" cy="50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8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380593" y="365117"/>
            <a:ext cx="7944507" cy="122720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Faza 2: Prvo odpiranje (24. september 2014)</a:t>
            </a:r>
            <a:endParaRPr lang="sl-SI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71600"/>
            <a:ext cx="9318625" cy="50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8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932386" y="207457"/>
            <a:ext cx="7392714" cy="1227200"/>
          </a:xfrm>
        </p:spPr>
        <p:txBody>
          <a:bodyPr>
            <a:normAutofit/>
          </a:bodyPr>
          <a:lstStyle/>
          <a:p>
            <a:r>
              <a:rPr lang="sl-SI" sz="3600" dirty="0" smtClean="0"/>
              <a:t>Faza 1: </a:t>
            </a:r>
            <a:r>
              <a:rPr lang="sl-SI" sz="3600" dirty="0" smtClean="0"/>
              <a:t>Prvo </a:t>
            </a:r>
            <a:r>
              <a:rPr lang="sl-SI" sz="3600" dirty="0" smtClean="0"/>
              <a:t>odpiranje</a:t>
            </a:r>
            <a:br>
              <a:rPr lang="sl-SI" sz="3600" dirty="0" smtClean="0"/>
            </a:br>
            <a:r>
              <a:rPr lang="sl-SI" sz="3600" dirty="0" smtClean="0"/>
              <a:t>Struktura ocenjevalcev</a:t>
            </a:r>
            <a:endParaRPr lang="sl-SI" sz="3600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59296"/>
              </p:ext>
            </p:extLst>
          </p:nvPr>
        </p:nvGraphicFramePr>
        <p:xfrm>
          <a:off x="1042987" y="1434655"/>
          <a:ext cx="8132543" cy="4822235"/>
        </p:xfrm>
        <a:graphic>
          <a:graphicData uri="http://schemas.openxmlformats.org/drawingml/2006/table">
            <a:tbl>
              <a:tblPr/>
              <a:tblGrid>
                <a:gridCol w="6553409"/>
                <a:gridCol w="1579134"/>
              </a:tblGrid>
              <a:tr h="43339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Število ocenjevalcev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Advanced manufacturing and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processing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Advanced materials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Biotechnology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71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Climate action, Environment, Resource Efficiency and Raw Materials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 In A Changing World - Inclusive, Innovative And Reflective Societies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5756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security, sustainable agriculture and forestry, marine, maritime and inland water research, and the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bioeconomy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9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Health, demographic change and well-being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702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and Communication Technologies (ICT)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Nanotechnologies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821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Secure Societies - Protecting Freedom And Security Of Europe And Its Citizens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9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Secure, clean and efficient energy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9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Smart, Green And Integrated Transport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Space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topics/business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Skupaj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734" marR="4734" marT="4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521</a:t>
                      </a:r>
                    </a:p>
                  </a:txBody>
                  <a:tcPr marL="4734" marR="4734" marT="473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754235"/>
          </a:xfrm>
        </p:spPr>
        <p:txBody>
          <a:bodyPr>
            <a:normAutofit/>
          </a:bodyPr>
          <a:lstStyle/>
          <a:p>
            <a:r>
              <a:rPr lang="sl-SI" sz="2800" dirty="0" smtClean="0"/>
              <a:t>Faza 1: prvo odpiranje </a:t>
            </a:r>
            <a:endParaRPr lang="sl-SI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55835"/>
            <a:ext cx="9318625" cy="505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7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81000" y="2140590"/>
            <a:ext cx="9944100" cy="4063397"/>
          </a:xfrm>
        </p:spPr>
        <p:txBody>
          <a:bodyPr/>
          <a:lstStyle/>
          <a:p>
            <a:r>
              <a:rPr lang="sl-SI" sz="2800" dirty="0" smtClean="0"/>
              <a:t>Največja konkurenca: IKT, Biotehnologija</a:t>
            </a:r>
            <a:endParaRPr lang="sl-SI" sz="2800" dirty="0" smtClean="0"/>
          </a:p>
          <a:p>
            <a:r>
              <a:rPr lang="sl-SI" sz="2800" dirty="0" smtClean="0"/>
              <a:t>Najmanjša konkurenca: Zdravje (</a:t>
            </a:r>
            <a:r>
              <a:rPr lang="sl-SI" sz="2800" dirty="0" err="1" smtClean="0"/>
              <a:t>biomarkerji</a:t>
            </a:r>
            <a:r>
              <a:rPr lang="sl-SI" sz="2800" dirty="0" smtClean="0"/>
              <a:t>/diagnostične naprave)</a:t>
            </a:r>
            <a:endParaRPr lang="sl-SI" sz="2800" dirty="0" smtClean="0"/>
          </a:p>
          <a:p>
            <a:r>
              <a:rPr lang="sl-SI" sz="2800" dirty="0" smtClean="0"/>
              <a:t>Nadpovprečno število prijav iz Slovenije</a:t>
            </a:r>
            <a:endParaRPr lang="sl-SI" sz="2800" dirty="0" smtClean="0"/>
          </a:p>
          <a:p>
            <a:r>
              <a:rPr lang="sl-SI" sz="2800" dirty="0" smtClean="0"/>
              <a:t>Podpovprečna uspešnost slovenskih prijaviteljev</a:t>
            </a:r>
            <a:endParaRPr lang="sl-SI" sz="3200" dirty="0" smtClean="0"/>
          </a:p>
          <a:p>
            <a:endParaRPr lang="sl-SI" b="0" dirty="0"/>
          </a:p>
        </p:txBody>
      </p:sp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1227200"/>
          </a:xfrm>
        </p:spPr>
        <p:txBody>
          <a:bodyPr>
            <a:normAutofit/>
          </a:bodyPr>
          <a:lstStyle/>
          <a:p>
            <a:r>
              <a:rPr lang="sl-SI" dirty="0"/>
              <a:t>Z</a:t>
            </a:r>
            <a:r>
              <a:rPr lang="sl-SI" dirty="0" smtClean="0"/>
              <a:t>aključki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7341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536"/>
            <a:ext cx="10688638" cy="1270000"/>
          </a:xfrm>
        </p:spPr>
        <p:txBody>
          <a:bodyPr>
            <a:normAutofit/>
          </a:bodyPr>
          <a:lstStyle/>
          <a:p>
            <a:r>
              <a:rPr lang="sl-SI" dirty="0" smtClean="0"/>
              <a:t>HVALA ZA VAŠO POZORNOST!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70500" y="7086600"/>
            <a:ext cx="914400" cy="914400"/>
          </a:xfrm>
          <a:prstGeom prst="rect">
            <a:avLst/>
          </a:prstGeom>
        </p:spPr>
        <p:txBody>
          <a:bodyPr vert="horz" wrap="none" lIns="104287" tIns="52144" rIns="104287" bIns="52144" rtlCol="0">
            <a:normAutofit/>
          </a:bodyPr>
          <a:lstStyle/>
          <a:p>
            <a:endParaRPr lang="en-US" sz="2200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3620022" y="4321479"/>
            <a:ext cx="3870542" cy="1390389"/>
          </a:xfrm>
          <a:prstGeom prst="rect">
            <a:avLst/>
          </a:prstGeom>
        </p:spPr>
        <p:txBody>
          <a:bodyPr vert="horz" wrap="square" lIns="104287" tIns="52144" rIns="104287" bIns="52144" rtlCol="0">
            <a:normAutofit/>
          </a:bodyPr>
          <a:lstStyle/>
          <a:p>
            <a:pPr algn="ctr"/>
            <a:r>
              <a:rPr lang="sl-SI" sz="2400" dirty="0" smtClean="0"/>
              <a:t>Igor MILEK</a:t>
            </a:r>
          </a:p>
          <a:p>
            <a:pPr algn="ctr"/>
            <a:r>
              <a:rPr lang="sl-SI" sz="2400" dirty="0" smtClean="0"/>
              <a:t>NKT za Inovacije v MSP</a:t>
            </a:r>
          </a:p>
          <a:p>
            <a:pPr algn="ctr"/>
            <a:r>
              <a:rPr lang="sl-SI" sz="2400" dirty="0" err="1" smtClean="0">
                <a:hlinkClick r:id="rId2"/>
              </a:rPr>
              <a:t>igor.milek@spiritslovenia.si</a:t>
            </a:r>
            <a:endParaRPr lang="sl-SI" sz="2400" dirty="0" smtClean="0"/>
          </a:p>
          <a:p>
            <a:pPr algn="ctr"/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29789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81000" y="1608074"/>
            <a:ext cx="9944100" cy="4803312"/>
          </a:xfrm>
        </p:spPr>
        <p:txBody>
          <a:bodyPr/>
          <a:lstStyle/>
          <a:p>
            <a:r>
              <a:rPr lang="sl-SI" dirty="0" smtClean="0"/>
              <a:t>Statistični podatki prvih odpiranj - SKUPNO</a:t>
            </a:r>
          </a:p>
          <a:p>
            <a:r>
              <a:rPr lang="sl-SI" dirty="0" smtClean="0"/>
              <a:t>Statistični podatki prvih odpiranj - Slovenija</a:t>
            </a:r>
          </a:p>
          <a:p>
            <a:r>
              <a:rPr lang="sl-SI" dirty="0" smtClean="0"/>
              <a:t>Struktura sodelujočih </a:t>
            </a:r>
            <a:r>
              <a:rPr lang="sl-SI" dirty="0" smtClean="0"/>
              <a:t>ocenjevalcev</a:t>
            </a:r>
          </a:p>
          <a:p>
            <a:r>
              <a:rPr lang="sl-SI" dirty="0" smtClean="0"/>
              <a:t>Zaključki</a:t>
            </a:r>
            <a:endParaRPr lang="sl-SI" b="0" dirty="0"/>
          </a:p>
        </p:txBody>
      </p:sp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1227200"/>
          </a:xfrm>
        </p:spPr>
        <p:txBody>
          <a:bodyPr>
            <a:normAutofit/>
          </a:bodyPr>
          <a:lstStyle/>
          <a:p>
            <a:r>
              <a:rPr lang="sl-SI" sz="4500" dirty="0" smtClean="0"/>
              <a:t>Načrt </a:t>
            </a:r>
            <a:r>
              <a:rPr lang="sl-SI" sz="4500" dirty="0" err="1" smtClean="0"/>
              <a:t>prezentacije</a:t>
            </a:r>
            <a:endParaRPr lang="sl-SI" sz="4500" dirty="0"/>
          </a:p>
        </p:txBody>
      </p:sp>
    </p:spTree>
    <p:extLst>
      <p:ext uri="{BB962C8B-B14F-4D97-AF65-F5344CB8AC3E}">
        <p14:creationId xmlns:p14="http://schemas.microsoft.com/office/powerpoint/2010/main" val="17341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1227200"/>
          </a:xfrm>
        </p:spPr>
        <p:txBody>
          <a:bodyPr>
            <a:normAutofit fontScale="90000"/>
          </a:bodyPr>
          <a:lstStyle/>
          <a:p>
            <a:r>
              <a:rPr lang="sl-SI" sz="4500" dirty="0" smtClean="0"/>
              <a:t>Faza 1: prvo odpiranje</a:t>
            </a:r>
            <a:br>
              <a:rPr lang="sl-SI" sz="4500" dirty="0" smtClean="0"/>
            </a:br>
            <a:r>
              <a:rPr lang="sl-SI" sz="4500" dirty="0" smtClean="0"/>
              <a:t>(18. junij 2014)</a:t>
            </a:r>
            <a:endParaRPr lang="sl-SI" sz="4500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111751"/>
              </p:ext>
            </p:extLst>
          </p:nvPr>
        </p:nvGraphicFramePr>
        <p:xfrm>
          <a:off x="725213" y="2692400"/>
          <a:ext cx="863950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580"/>
                <a:gridCol w="2632962"/>
                <a:gridCol w="263296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Število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Odstotek</a:t>
                      </a:r>
                      <a:endParaRPr lang="sl-SI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Vseh prijav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2.662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100 %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Ustreznih prijav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2.602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98 %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Prijav pod pragom (13</a:t>
                      </a:r>
                      <a:r>
                        <a:rPr lang="sl-SI" baseline="0" dirty="0" smtClean="0"/>
                        <a:t> točk)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2.285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88</a:t>
                      </a:r>
                      <a:r>
                        <a:rPr lang="sl-SI" baseline="0" dirty="0" smtClean="0"/>
                        <a:t> %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Prijav nad pragom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12 %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Prijav sprejetih v financiranje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155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</a:t>
                      </a:r>
                      <a:r>
                        <a:rPr lang="sl-SI" baseline="0" dirty="0" smtClean="0"/>
                        <a:t> %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1227200"/>
          </a:xfrm>
        </p:spPr>
        <p:txBody>
          <a:bodyPr>
            <a:normAutofit/>
          </a:bodyPr>
          <a:lstStyle/>
          <a:p>
            <a:r>
              <a:rPr lang="sl-SI" sz="3600" dirty="0" smtClean="0"/>
              <a:t>Faza 1: prvo odpiranje</a:t>
            </a:r>
            <a:br>
              <a:rPr lang="sl-SI" sz="3600" dirty="0" smtClean="0"/>
            </a:br>
            <a:r>
              <a:rPr lang="sl-SI" sz="3600" dirty="0" smtClean="0"/>
              <a:t>(18. junij 2014)</a:t>
            </a:r>
            <a:endParaRPr lang="sl-SI" sz="3600" dirty="0"/>
          </a:p>
        </p:txBody>
      </p:sp>
      <p:graphicFrame>
        <p:nvGraphicFramePr>
          <p:cNvPr id="3" name="Ograd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349121"/>
              </p:ext>
            </p:extLst>
          </p:nvPr>
        </p:nvGraphicFramePr>
        <p:xfrm>
          <a:off x="661454" y="1610006"/>
          <a:ext cx="9365729" cy="4607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663"/>
                <a:gridCol w="1923393"/>
                <a:gridCol w="1166649"/>
                <a:gridCol w="1355834"/>
                <a:gridCol w="1150883"/>
                <a:gridCol w="1009307"/>
              </a:tblGrid>
              <a:tr h="251495">
                <a:tc rowSpan="2"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Področje</a:t>
                      </a: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Število </a:t>
                      </a:r>
                      <a:r>
                        <a:rPr lang="sl-SI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 v ocenjevanju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Ocenjenih nad pragom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Sprejetih v financiranje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29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Število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Odstotek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Število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Odstotek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critical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infrastructures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14,6%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14,6%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Biomarkers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Diagnostic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devices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Space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growth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Nanotech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Eco-innovation / Raw material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disruptive</a:t>
                      </a:r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innovation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ctr"/>
                </a:tc>
              </a:tr>
              <a:tr h="33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SKUPAJ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754235"/>
          </a:xfrm>
        </p:spPr>
        <p:txBody>
          <a:bodyPr>
            <a:normAutofit/>
          </a:bodyPr>
          <a:lstStyle/>
          <a:p>
            <a:r>
              <a:rPr lang="sl-SI" sz="2800" dirty="0" smtClean="0"/>
              <a:t>Faza 1: prvo odpiranje (18. junij 2014)</a:t>
            </a:r>
            <a:endParaRPr lang="sl-SI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08539"/>
            <a:ext cx="9318625" cy="50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754235"/>
          </a:xfrm>
        </p:spPr>
        <p:txBody>
          <a:bodyPr>
            <a:normAutofit/>
          </a:bodyPr>
          <a:lstStyle/>
          <a:p>
            <a:r>
              <a:rPr lang="sl-SI" sz="2800" dirty="0" smtClean="0"/>
              <a:t>Faza 1: prvo odpiranje (18. junij 2014)</a:t>
            </a:r>
            <a:endParaRPr lang="sl-SI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87365"/>
            <a:ext cx="9318625" cy="502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754235"/>
          </a:xfrm>
        </p:spPr>
        <p:txBody>
          <a:bodyPr>
            <a:normAutofit/>
          </a:bodyPr>
          <a:lstStyle/>
          <a:p>
            <a:r>
              <a:rPr lang="sl-SI" sz="2800" dirty="0" smtClean="0"/>
              <a:t>Faza 1: prvo odpiranje (18. junij 2014)</a:t>
            </a:r>
            <a:endParaRPr lang="sl-SI" sz="2800" dirty="0"/>
          </a:p>
        </p:txBody>
      </p:sp>
      <p:graphicFrame>
        <p:nvGraphicFramePr>
          <p:cNvPr id="5" name="Grafikon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1803"/>
              </p:ext>
            </p:extLst>
          </p:nvPr>
        </p:nvGraphicFramePr>
        <p:xfrm>
          <a:off x="690057" y="945931"/>
          <a:ext cx="9308523" cy="565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03131"/>
            <a:ext cx="9318625" cy="500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1227200"/>
          </a:xfrm>
        </p:spPr>
        <p:txBody>
          <a:bodyPr>
            <a:normAutofit fontScale="90000"/>
          </a:bodyPr>
          <a:lstStyle/>
          <a:p>
            <a:r>
              <a:rPr lang="sl-SI" sz="4500" dirty="0" smtClean="0"/>
              <a:t>Faza 1: prvo odpiranje</a:t>
            </a:r>
            <a:br>
              <a:rPr lang="sl-SI" sz="4500" dirty="0" smtClean="0"/>
            </a:br>
            <a:r>
              <a:rPr lang="sl-SI" sz="4500" dirty="0" smtClean="0"/>
              <a:t>(18. junij 2014)</a:t>
            </a:r>
            <a:endParaRPr lang="sl-SI" sz="4500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205414"/>
              </p:ext>
            </p:extLst>
          </p:nvPr>
        </p:nvGraphicFramePr>
        <p:xfrm>
          <a:off x="725213" y="1967164"/>
          <a:ext cx="863950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580"/>
                <a:gridCol w="2632962"/>
                <a:gridCol w="26329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SLOVENIJA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Število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Odstotek</a:t>
                      </a:r>
                      <a:endParaRPr lang="sl-SI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Vseh prijav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Ustreznih prijav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Prijav pod pragom (13</a:t>
                      </a:r>
                      <a:r>
                        <a:rPr lang="sl-SI" baseline="0" dirty="0" smtClean="0"/>
                        <a:t> točk)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Prijav nad pragom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Prijav sprejetih v financiranje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521437" rtl="0" eaLnBrk="1" fontAlgn="b" latinLnBrk="0" hangingPunct="1"/>
                      <a:r>
                        <a:rPr lang="sl-SI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Pravokotnik 1"/>
          <p:cNvSpPr/>
          <p:nvPr/>
        </p:nvSpPr>
        <p:spPr>
          <a:xfrm>
            <a:off x="898079" y="4563821"/>
            <a:ext cx="84666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MARAND: </a:t>
            </a:r>
            <a:r>
              <a:rPr lang="sl-SI" dirty="0"/>
              <a:t>»</a:t>
            </a:r>
            <a:r>
              <a:rPr lang="sl-SI" dirty="0" err="1"/>
              <a:t>Think</a:t>
            </a:r>
            <a:r>
              <a:rPr lang="sl-SI" dirty="0"/>
              <a:t>!EHR Platform as </a:t>
            </a:r>
            <a:r>
              <a:rPr lang="sl-SI" dirty="0" err="1"/>
              <a:t>vendor</a:t>
            </a:r>
            <a:r>
              <a:rPr lang="sl-SI" dirty="0"/>
              <a:t>-</a:t>
            </a:r>
            <a:r>
              <a:rPr lang="sl-SI" dirty="0" err="1"/>
              <a:t>neutral</a:t>
            </a:r>
            <a:r>
              <a:rPr lang="sl-SI" dirty="0"/>
              <a:t>, open </a:t>
            </a:r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data</a:t>
            </a:r>
            <a:r>
              <a:rPr lang="sl-SI" dirty="0"/>
              <a:t> platform, </a:t>
            </a:r>
            <a:r>
              <a:rPr lang="sl-SI" dirty="0" err="1"/>
              <a:t>designed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real-time, </a:t>
            </a:r>
            <a:r>
              <a:rPr lang="sl-SI" dirty="0" err="1"/>
              <a:t>transactional</a:t>
            </a:r>
            <a:r>
              <a:rPr lang="sl-SI" dirty="0"/>
              <a:t> </a:t>
            </a:r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data</a:t>
            </a:r>
            <a:r>
              <a:rPr lang="sl-SI" dirty="0"/>
              <a:t> </a:t>
            </a:r>
            <a:r>
              <a:rPr lang="sl-SI" dirty="0" err="1"/>
              <a:t>storage</a:t>
            </a:r>
            <a:r>
              <a:rPr lang="sl-SI" dirty="0"/>
              <a:t> </a:t>
            </a:r>
            <a:r>
              <a:rPr lang="sl-SI" dirty="0" err="1"/>
              <a:t>enabling</a:t>
            </a:r>
            <a:r>
              <a:rPr lang="sl-SI" dirty="0"/>
              <a:t> to go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idea</a:t>
            </a:r>
            <a:r>
              <a:rPr lang="sl-SI" dirty="0"/>
              <a:t> to </a:t>
            </a:r>
            <a:r>
              <a:rPr lang="sl-SI" dirty="0" err="1"/>
              <a:t>application</a:t>
            </a:r>
            <a:r>
              <a:rPr lang="sl-SI" dirty="0" smtClean="0"/>
              <a:t>« (Open </a:t>
            </a:r>
            <a:r>
              <a:rPr lang="sl-SI" dirty="0" err="1" smtClean="0"/>
              <a:t>Disruptive</a:t>
            </a:r>
            <a:r>
              <a:rPr lang="sl-SI" dirty="0" smtClean="0"/>
              <a:t> </a:t>
            </a:r>
            <a:r>
              <a:rPr lang="sl-SI" dirty="0" err="1" smtClean="0"/>
              <a:t>Innovation</a:t>
            </a:r>
            <a:r>
              <a:rPr lang="sl-SI" dirty="0" smtClean="0"/>
              <a:t>)</a:t>
            </a:r>
          </a:p>
          <a:p>
            <a:endParaRPr lang="sl-SI" dirty="0"/>
          </a:p>
          <a:p>
            <a:r>
              <a:rPr lang="sl-SI" dirty="0" smtClean="0"/>
              <a:t>ETREL: »</a:t>
            </a:r>
            <a:r>
              <a:rPr lang="sl-SI" dirty="0" err="1" smtClean="0"/>
              <a:t>INteractive</a:t>
            </a:r>
            <a:r>
              <a:rPr lang="sl-SI" dirty="0" smtClean="0"/>
              <a:t> </a:t>
            </a:r>
            <a:r>
              <a:rPr lang="sl-SI" dirty="0" err="1"/>
              <a:t>CHarging</a:t>
            </a:r>
            <a:r>
              <a:rPr lang="sl-SI" dirty="0" smtClean="0"/>
              <a:t>« (</a:t>
            </a:r>
            <a:r>
              <a:rPr lang="sl-SI" dirty="0" err="1" smtClean="0"/>
              <a:t>Low</a:t>
            </a:r>
            <a:r>
              <a:rPr lang="sl-SI" dirty="0" smtClean="0"/>
              <a:t> </a:t>
            </a:r>
            <a:r>
              <a:rPr lang="sl-SI" dirty="0" err="1" smtClean="0"/>
              <a:t>Carbon</a:t>
            </a:r>
            <a:r>
              <a:rPr lang="sl-SI" dirty="0" smtClean="0"/>
              <a:t> </a:t>
            </a:r>
            <a:r>
              <a:rPr lang="sl-SI" dirty="0" err="1" smtClean="0"/>
              <a:t>Energy</a:t>
            </a:r>
            <a:r>
              <a:rPr lang="sl-SI" dirty="0" smtClean="0"/>
              <a:t> </a:t>
            </a:r>
            <a:r>
              <a:rPr lang="sl-SI" dirty="0" err="1" smtClean="0"/>
              <a:t>Systems</a:t>
            </a:r>
            <a:r>
              <a:rPr lang="sl-SI" dirty="0" smtClean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00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9" y="6411386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2"/>
          <p:cNvSpPr>
            <a:spLocks noGrp="1"/>
          </p:cNvSpPr>
          <p:nvPr>
            <p:ph type="ctrTitle"/>
          </p:nvPr>
        </p:nvSpPr>
        <p:spPr>
          <a:xfrm>
            <a:off x="2932386" y="365117"/>
            <a:ext cx="7392714" cy="1227200"/>
          </a:xfrm>
        </p:spPr>
        <p:txBody>
          <a:bodyPr>
            <a:normAutofit/>
          </a:bodyPr>
          <a:lstStyle/>
          <a:p>
            <a:r>
              <a:rPr lang="sl-SI" sz="3600" dirty="0" smtClean="0"/>
              <a:t>Faza 1: Drugo odpiranje</a:t>
            </a:r>
            <a:br>
              <a:rPr lang="sl-SI" sz="3600" dirty="0" smtClean="0"/>
            </a:br>
            <a:r>
              <a:rPr lang="sl-SI" sz="3600" dirty="0" smtClean="0"/>
              <a:t>(24. september 2014)</a:t>
            </a:r>
            <a:endParaRPr lang="sl-SI" sz="3600" dirty="0"/>
          </a:p>
        </p:txBody>
      </p:sp>
      <p:graphicFrame>
        <p:nvGraphicFramePr>
          <p:cNvPr id="3" name="Ograd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842173"/>
              </p:ext>
            </p:extLst>
          </p:nvPr>
        </p:nvGraphicFramePr>
        <p:xfrm>
          <a:off x="661453" y="1610006"/>
          <a:ext cx="9381180" cy="476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103"/>
                <a:gridCol w="1584044"/>
                <a:gridCol w="2333297"/>
                <a:gridCol w="1765736"/>
              </a:tblGrid>
              <a:tr h="1041013">
                <a:tc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Področje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5214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Število </a:t>
                      </a:r>
                      <a:r>
                        <a:rPr lang="sl-SI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prejetih prijav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Maksimalno število projektov glede na razpoložljiva sredstva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Največja</a:t>
                      </a:r>
                      <a:r>
                        <a:rPr lang="sl-SI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teoretična stopnja uspešnosti</a:t>
                      </a:r>
                      <a:endParaRPr lang="sl-SI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Biomarkers / Diagnostic devices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29,1%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critical infrastructures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carbon energy systems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 growth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Nanotech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Eco-innovation / Raw material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production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disruptive innovation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</a:tr>
              <a:tr h="31022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SKUPAJ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4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lovn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104287" tIns="52144" rIns="104287" bIns="52144" rtlCol="0">
        <a:normAutofit/>
      </a:bodyPr>
      <a:lstStyle>
        <a:defPPr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760</Words>
  <Application>Microsoft Office PowerPoint</Application>
  <PresentationFormat>Po meri</PresentationFormat>
  <Paragraphs>309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Naslovnica</vt:lpstr>
      <vt:lpstr>OBZORJE 2020 Okvirni program EU za raziskave in inovacije 2014-2020</vt:lpstr>
      <vt:lpstr>Načrt prezentacije</vt:lpstr>
      <vt:lpstr>Faza 1: prvo odpiranje (18. junij 2014)</vt:lpstr>
      <vt:lpstr>Faza 1: prvo odpiranje (18. junij 2014)</vt:lpstr>
      <vt:lpstr>Faza 1: prvo odpiranje (18. junij 2014)</vt:lpstr>
      <vt:lpstr>Faza 1: prvo odpiranje (18. junij 2014)</vt:lpstr>
      <vt:lpstr>Faza 1: prvo odpiranje (18. junij 2014)</vt:lpstr>
      <vt:lpstr>Faza 1: prvo odpiranje (18. junij 2014)</vt:lpstr>
      <vt:lpstr>Faza 1: Drugo odpiranje (24. september 2014)</vt:lpstr>
      <vt:lpstr>Faza 1: Drugo odpiranje (24. september 2014)</vt:lpstr>
      <vt:lpstr>Faza 1: Drugo odpiranje (24. september 2014)</vt:lpstr>
      <vt:lpstr>Faza 2: Prvo odpiranje (10. oktober 2014)</vt:lpstr>
      <vt:lpstr>Faza 2: Prvo odpiranje (10. oktober 2014)</vt:lpstr>
      <vt:lpstr>Faza 2: Prvo odpiranje (10. oktober 2014)</vt:lpstr>
      <vt:lpstr>Faza 2: Prvo odpiranje (24. september 2014)</vt:lpstr>
      <vt:lpstr>Faza 1: Prvo odpiranje Struktura ocenjevalcev</vt:lpstr>
      <vt:lpstr>Faza 1: prvo odpiranje </vt:lpstr>
      <vt:lpstr>Zaključki</vt:lpstr>
      <vt:lpstr>HVALA ZA VAŠO POZORNOST!</vt:lpstr>
    </vt:vector>
  </TitlesOfParts>
  <Company>Terminal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Borut Ivanisevic</dc:creator>
  <cp:lastModifiedBy>Igor Milek</cp:lastModifiedBy>
  <cp:revision>166</cp:revision>
  <cp:lastPrinted>2014-05-22T06:28:59Z</cp:lastPrinted>
  <dcterms:created xsi:type="dcterms:W3CDTF">2013-01-16T09:45:49Z</dcterms:created>
  <dcterms:modified xsi:type="dcterms:W3CDTF">2014-11-19T08:25:35Z</dcterms:modified>
</cp:coreProperties>
</file>